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70" r:id="rId3"/>
    <p:sldId id="257" r:id="rId4"/>
    <p:sldId id="266" r:id="rId5"/>
    <p:sldId id="260" r:id="rId6"/>
    <p:sldId id="267" r:id="rId7"/>
    <p:sldId id="262" r:id="rId8"/>
    <p:sldId id="273" r:id="rId9"/>
    <p:sldId id="261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8312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4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843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44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87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99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91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84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0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30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83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4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AEDF8C8-8AEC-4892-B3DC-15061DE65CD1}" type="datetimeFigureOut">
              <a:rPr lang="en-GB" smtClean="0"/>
              <a:t>07/03/2022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595F59-48CA-4880-B8AA-0647BFD29683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7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svg"/><Relationship Id="rId7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2.svg"/><Relationship Id="rId5" Type="http://schemas.openxmlformats.org/officeDocument/2006/relationships/image" Target="../media/image36.svg"/><Relationship Id="rId10" Type="http://schemas.openxmlformats.org/officeDocument/2006/relationships/image" Target="../media/image51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svg"/><Relationship Id="rId18" Type="http://schemas.openxmlformats.org/officeDocument/2006/relationships/image" Target="../media/image34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0.png"/><Relationship Id="rId17" Type="http://schemas.openxmlformats.org/officeDocument/2006/relationships/image" Target="../media/image19.svg"/><Relationship Id="rId2" Type="http://schemas.openxmlformats.org/officeDocument/2006/relationships/image" Target="../media/image22.png"/><Relationship Id="rId16" Type="http://schemas.openxmlformats.org/officeDocument/2006/relationships/image" Target="../media/image18.png"/><Relationship Id="rId20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7.svg"/><Relationship Id="rId5" Type="http://schemas.openxmlformats.org/officeDocument/2006/relationships/image" Target="../media/image25.svg"/><Relationship Id="rId15" Type="http://schemas.openxmlformats.org/officeDocument/2006/relationships/image" Target="../media/image33.svg"/><Relationship Id="rId10" Type="http://schemas.openxmlformats.org/officeDocument/2006/relationships/image" Target="../media/image16.png"/><Relationship Id="rId19" Type="http://schemas.openxmlformats.org/officeDocument/2006/relationships/image" Target="../media/image8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6.svg"/><Relationship Id="rId7" Type="http://schemas.openxmlformats.org/officeDocument/2006/relationships/image" Target="../media/image5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38.svg"/><Relationship Id="rId10" Type="http://schemas.openxmlformats.org/officeDocument/2006/relationships/image" Target="../media/image55.png"/><Relationship Id="rId4" Type="http://schemas.openxmlformats.org/officeDocument/2006/relationships/image" Target="../media/image37.png"/><Relationship Id="rId9" Type="http://schemas.openxmlformats.org/officeDocument/2006/relationships/image" Target="../media/image5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259804-DE5D-478C-87BA-61C7F2A62A10}"/>
              </a:ext>
            </a:extLst>
          </p:cNvPr>
          <p:cNvSpPr txBox="1">
            <a:spLocks/>
          </p:cNvSpPr>
          <p:nvPr/>
        </p:nvSpPr>
        <p:spPr>
          <a:xfrm>
            <a:off x="1097280" y="758952"/>
            <a:ext cx="10058400" cy="23108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Capacitative measurement of an</a:t>
            </a:r>
            <a:br>
              <a:rPr lang="en-US" sz="3600" dirty="0"/>
            </a:br>
            <a:r>
              <a:rPr lang="en-US" dirty="0"/>
              <a:t>Andreev bound state in a quantum dot</a:t>
            </a:r>
            <a:br>
              <a:rPr lang="en-US" dirty="0"/>
            </a:br>
            <a:r>
              <a:rPr lang="en-US" sz="3200" dirty="0"/>
              <a:t>coupled to a</a:t>
            </a:r>
            <a:br>
              <a:rPr lang="en-US" dirty="0"/>
            </a:br>
            <a:r>
              <a:rPr lang="en-US" dirty="0"/>
              <a:t>floating superconducting island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C1E2A2-C420-4D02-9E9F-B9BBDC316894}"/>
              </a:ext>
            </a:extLst>
          </p:cNvPr>
          <p:cNvGrpSpPr/>
          <p:nvPr/>
        </p:nvGrpSpPr>
        <p:grpSpPr>
          <a:xfrm>
            <a:off x="965419" y="3216259"/>
            <a:ext cx="8667083" cy="2310819"/>
            <a:chOff x="943441" y="3147838"/>
            <a:chExt cx="8667083" cy="2310819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F43A62F-16FD-43F0-861B-10D0BDA84AA1}"/>
                </a:ext>
              </a:extLst>
            </p:cNvPr>
            <p:cNvSpPr txBox="1">
              <a:spLocks/>
            </p:cNvSpPr>
            <p:nvPr/>
          </p:nvSpPr>
          <p:spPr>
            <a:xfrm>
              <a:off x="2401175" y="3147838"/>
              <a:ext cx="7209349" cy="2310819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spcAft>
                  <a:spcPts val="1200"/>
                </a:spcAft>
              </a:pPr>
              <a:r>
                <a:rPr lang="en-GB" sz="1800" b="1" dirty="0">
                  <a:latin typeface="+mj-lt"/>
                </a:rPr>
                <a:t>Filip K. Malinowski (QuTech, TUDelft)</a:t>
              </a:r>
              <a:br>
                <a:rPr lang="en-GB" sz="1800" dirty="0">
                  <a:latin typeface="+mj-lt"/>
                </a:rPr>
              </a:br>
              <a:r>
                <a:rPr lang="en-GB" sz="1800" dirty="0">
                  <a:latin typeface="+mj-lt"/>
                </a:rPr>
                <a:t>Damaz de Jong, Christian Prosko, Lin Han, Michael Chan (QuTech, TUDelft)</a:t>
              </a:r>
              <a:br>
                <a:rPr lang="en-GB" sz="1800" dirty="0">
                  <a:latin typeface="+mj-lt"/>
                </a:rPr>
              </a:br>
              <a:r>
                <a:rPr lang="en-GB" sz="1800" dirty="0">
                  <a:latin typeface="+mj-lt"/>
                </a:rPr>
                <a:t>Luka Pavesic, Rok Žitko (Jozef Stefan Institute)</a:t>
              </a:r>
              <a:br>
                <a:rPr lang="en-GB" sz="1800" dirty="0">
                  <a:latin typeface="+mj-lt"/>
                </a:rPr>
              </a:br>
              <a:r>
                <a:rPr lang="en-GB" sz="1800" dirty="0">
                  <a:latin typeface="+mj-lt"/>
                </a:rPr>
                <a:t>Zoltán Guba, Andras Pályi (</a:t>
              </a:r>
              <a:r>
                <a:rPr lang="en-US" sz="1800" dirty="0">
                  <a:latin typeface="+mj-lt"/>
                </a:rPr>
                <a:t>Budapest University of Technology and Economics</a:t>
              </a:r>
              <a:r>
                <a:rPr lang="en-GB" sz="1800" dirty="0">
                  <a:latin typeface="+mj-lt"/>
                </a:rPr>
                <a:t>)</a:t>
              </a:r>
              <a:br>
                <a:rPr lang="en-GB" sz="1800" dirty="0">
                  <a:latin typeface="+mj-lt"/>
                </a:rPr>
              </a:br>
              <a:r>
                <a:rPr lang="en-GB" sz="1800" dirty="0">
                  <a:latin typeface="+mj-lt"/>
                </a:rPr>
                <a:t>R. K. Rupesh (University of Hyderabad)</a:t>
              </a:r>
              <a:br>
                <a:rPr lang="en-GB" sz="1800" dirty="0">
                  <a:latin typeface="+mj-lt"/>
                </a:rPr>
              </a:br>
              <a:r>
                <a:rPr lang="en-GB" sz="1800" dirty="0">
                  <a:latin typeface="+mj-lt"/>
                </a:rPr>
                <a:t>Yu Liu (QDev Copenhagen)</a:t>
              </a:r>
              <a:br>
                <a:rPr lang="en-GB" sz="1800" dirty="0">
                  <a:latin typeface="+mj-lt"/>
                </a:rPr>
              </a:br>
              <a:r>
                <a:rPr lang="en-GB" sz="1800" dirty="0">
                  <a:latin typeface="+mj-lt"/>
                </a:rPr>
                <a:t>Jonne V. Koski (MS Delft)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D4A6F4-81C2-45F2-B2AF-33483B284CEE}"/>
                </a:ext>
              </a:extLst>
            </p:cNvPr>
            <p:cNvSpPr txBox="1"/>
            <p:nvPr/>
          </p:nvSpPr>
          <p:spPr>
            <a:xfrm>
              <a:off x="1036096" y="3285818"/>
              <a:ext cx="12629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+mj-lt"/>
                </a:rPr>
                <a:t>Experiment</a:t>
              </a:r>
              <a:endParaRPr lang="en-GB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A8EC08-130A-4C4E-8BA7-DD705B7D5D0D}"/>
                </a:ext>
              </a:extLst>
            </p:cNvPr>
            <p:cNvSpPr txBox="1"/>
            <p:nvPr/>
          </p:nvSpPr>
          <p:spPr>
            <a:xfrm>
              <a:off x="1465636" y="4125739"/>
              <a:ext cx="833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+mj-lt"/>
                </a:rPr>
                <a:t>Theory</a:t>
              </a:r>
              <a:endParaRPr lang="en-GB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8E3955-22EE-4FD3-B95A-6BDABD844D55}"/>
                </a:ext>
              </a:extLst>
            </p:cNvPr>
            <p:cNvSpPr txBox="1"/>
            <p:nvPr/>
          </p:nvSpPr>
          <p:spPr>
            <a:xfrm>
              <a:off x="1243652" y="4733917"/>
              <a:ext cx="1055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+mj-lt"/>
                </a:rPr>
                <a:t>Materials</a:t>
              </a:r>
              <a:endParaRPr lang="en-GB" dirty="0"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215A65-3E54-4BF7-9B49-D2ED20528FAE}"/>
                </a:ext>
              </a:extLst>
            </p:cNvPr>
            <p:cNvSpPr txBox="1"/>
            <p:nvPr/>
          </p:nvSpPr>
          <p:spPr>
            <a:xfrm>
              <a:off x="943441" y="5031240"/>
              <a:ext cx="135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+mj-lt"/>
                </a:rPr>
                <a:t>Consultation</a:t>
              </a:r>
              <a:endParaRPr lang="en-GB" dirty="0">
                <a:latin typeface="+mj-lt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E6FDFF-4376-44B6-9BF6-5C2A30D5DACF}"/>
                </a:ext>
              </a:extLst>
            </p:cNvPr>
            <p:cNvGrpSpPr/>
            <p:nvPr/>
          </p:nvGrpSpPr>
          <p:grpSpPr>
            <a:xfrm>
              <a:off x="2328215" y="3202625"/>
              <a:ext cx="72960" cy="580390"/>
              <a:chOff x="4270439" y="3341370"/>
              <a:chExt cx="120586" cy="60198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3508264-A881-47B3-9CF5-F5F4C65DF2CE}"/>
                  </a:ext>
                </a:extLst>
              </p:cNvPr>
              <p:cNvSpPr/>
              <p:nvPr/>
            </p:nvSpPr>
            <p:spPr>
              <a:xfrm>
                <a:off x="4270439" y="3341370"/>
                <a:ext cx="92909" cy="601980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2424C1E-615D-48ED-B168-6CD10C363806}"/>
                  </a:ext>
                </a:extLst>
              </p:cNvPr>
              <p:cNvSpPr/>
              <p:nvPr/>
            </p:nvSpPr>
            <p:spPr>
              <a:xfrm>
                <a:off x="4298116" y="3341370"/>
                <a:ext cx="92909" cy="601980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2CF170-ACB4-4DA7-BE22-4AF486FFD581}"/>
                </a:ext>
              </a:extLst>
            </p:cNvPr>
            <p:cNvGrpSpPr/>
            <p:nvPr/>
          </p:nvGrpSpPr>
          <p:grpSpPr>
            <a:xfrm>
              <a:off x="2328215" y="3824714"/>
              <a:ext cx="72960" cy="940840"/>
              <a:chOff x="1322451" y="3069771"/>
              <a:chExt cx="234886" cy="74571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5542856-DD30-49A0-A302-0C063863039B}"/>
                  </a:ext>
                </a:extLst>
              </p:cNvPr>
              <p:cNvSpPr/>
              <p:nvPr/>
            </p:nvSpPr>
            <p:spPr>
              <a:xfrm>
                <a:off x="1322451" y="3069771"/>
                <a:ext cx="180975" cy="745714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E35133-1886-42DE-8A3D-39A95F436315}"/>
                  </a:ext>
                </a:extLst>
              </p:cNvPr>
              <p:cNvSpPr/>
              <p:nvPr/>
            </p:nvSpPr>
            <p:spPr>
              <a:xfrm>
                <a:off x="1376362" y="3069771"/>
                <a:ext cx="180975" cy="745714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A5747E9-A706-48C8-B57D-8740B82922BD}"/>
                </a:ext>
              </a:extLst>
            </p:cNvPr>
            <p:cNvGrpSpPr/>
            <p:nvPr/>
          </p:nvGrpSpPr>
          <p:grpSpPr>
            <a:xfrm>
              <a:off x="2328215" y="4807253"/>
              <a:ext cx="72960" cy="249387"/>
              <a:chOff x="1322451" y="3069771"/>
              <a:chExt cx="234886" cy="74571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02D887A-64C3-4D9D-AA56-82224397F4DF}"/>
                  </a:ext>
                </a:extLst>
              </p:cNvPr>
              <p:cNvSpPr/>
              <p:nvPr/>
            </p:nvSpPr>
            <p:spPr>
              <a:xfrm>
                <a:off x="1322451" y="3069771"/>
                <a:ext cx="180975" cy="745714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04BB03C-BB61-4B18-A224-1BADD325A177}"/>
                  </a:ext>
                </a:extLst>
              </p:cNvPr>
              <p:cNvSpPr/>
              <p:nvPr/>
            </p:nvSpPr>
            <p:spPr>
              <a:xfrm>
                <a:off x="1376362" y="3069771"/>
                <a:ext cx="180975" cy="745714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FC15F70-A297-43FD-9A6F-1DAC42040C96}"/>
                </a:ext>
              </a:extLst>
            </p:cNvPr>
            <p:cNvGrpSpPr/>
            <p:nvPr/>
          </p:nvGrpSpPr>
          <p:grpSpPr>
            <a:xfrm>
              <a:off x="2328215" y="5093311"/>
              <a:ext cx="72960" cy="249387"/>
              <a:chOff x="1322451" y="3069771"/>
              <a:chExt cx="234886" cy="745714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3DA262-5E7B-4BAE-BA79-22D6D1D4A128}"/>
                  </a:ext>
                </a:extLst>
              </p:cNvPr>
              <p:cNvSpPr/>
              <p:nvPr/>
            </p:nvSpPr>
            <p:spPr>
              <a:xfrm>
                <a:off x="1322451" y="3069771"/>
                <a:ext cx="180975" cy="745714"/>
              </a:xfrm>
              <a:prstGeom prst="rect">
                <a:avLst/>
              </a:prstGeom>
              <a:solidFill>
                <a:srgbClr val="E483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935D92-2D17-4DC4-8F74-A2FC73921369}"/>
                  </a:ext>
                </a:extLst>
              </p:cNvPr>
              <p:cNvSpPr/>
              <p:nvPr/>
            </p:nvSpPr>
            <p:spPr>
              <a:xfrm>
                <a:off x="1376362" y="3069771"/>
                <a:ext cx="180975" cy="745714"/>
              </a:xfrm>
              <a:prstGeom prst="rect">
                <a:avLst/>
              </a:prstGeom>
              <a:solidFill>
                <a:srgbClr val="BD58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4B96382-857F-4A66-AD12-846CB2AA570C}"/>
              </a:ext>
            </a:extLst>
          </p:cNvPr>
          <p:cNvSpPr txBox="1"/>
          <p:nvPr/>
        </p:nvSpPr>
        <p:spPr>
          <a:xfrm>
            <a:off x="8445680" y="503774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+mj-lt"/>
              </a:rPr>
              <a:t>Support and funding:</a:t>
            </a:r>
            <a:endParaRPr lang="en-GB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F3C51-1529-4C41-967C-F4C3CC9EC458}"/>
              </a:ext>
            </a:extLst>
          </p:cNvPr>
          <p:cNvSpPr txBox="1"/>
          <p:nvPr/>
        </p:nvSpPr>
        <p:spPr>
          <a:xfrm>
            <a:off x="8672039" y="5369754"/>
            <a:ext cx="36138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+mj-lt"/>
              </a:rPr>
              <a:t>Peter Krogstrup (QDev Copenhagen)</a:t>
            </a:r>
          </a:p>
          <a:p>
            <a:r>
              <a:rPr lang="en-US" sz="1400" dirty="0">
                <a:latin typeface="+mj-lt"/>
              </a:rPr>
              <a:t>Dutch Research Council (NWO)</a:t>
            </a:r>
          </a:p>
          <a:p>
            <a:r>
              <a:rPr lang="en-US" sz="1400" dirty="0">
                <a:latin typeface="+mj-lt"/>
              </a:rPr>
              <a:t>MS Quantum Lab Delft</a:t>
            </a:r>
            <a:br>
              <a:rPr lang="en-GB" sz="1400" dirty="0">
                <a:latin typeface="+mj-lt"/>
              </a:rPr>
            </a:br>
            <a:endParaRPr lang="en-GB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91DE63-0513-4F5A-846F-6F18A9E99284}"/>
              </a:ext>
            </a:extLst>
          </p:cNvPr>
          <p:cNvSpPr txBox="1"/>
          <p:nvPr/>
        </p:nvSpPr>
        <p:spPr>
          <a:xfrm>
            <a:off x="7727698" y="5381662"/>
            <a:ext cx="862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+mj-lt"/>
              </a:rPr>
              <a:t>Materials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6E3C80-C5DA-424C-BB2A-3E6B18C547DA}"/>
              </a:ext>
            </a:extLst>
          </p:cNvPr>
          <p:cNvGrpSpPr/>
          <p:nvPr/>
        </p:nvGrpSpPr>
        <p:grpSpPr>
          <a:xfrm>
            <a:off x="8604083" y="5428179"/>
            <a:ext cx="88200" cy="212548"/>
            <a:chOff x="1322451" y="3069771"/>
            <a:chExt cx="234886" cy="74571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1BD652-1932-4974-BADE-EF8A12578D44}"/>
                </a:ext>
              </a:extLst>
            </p:cNvPr>
            <p:cNvSpPr/>
            <p:nvPr/>
          </p:nvSpPr>
          <p:spPr>
            <a:xfrm>
              <a:off x="1322451" y="3069771"/>
              <a:ext cx="180975" cy="745714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BE233E4-BF0C-4DE8-9C76-D123BFFBB1A9}"/>
                </a:ext>
              </a:extLst>
            </p:cNvPr>
            <p:cNvSpPr/>
            <p:nvPr/>
          </p:nvSpPr>
          <p:spPr>
            <a:xfrm>
              <a:off x="1376362" y="3069771"/>
              <a:ext cx="180975" cy="745714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1C4A06-E726-4CC2-AED9-2A8632BCBC96}"/>
              </a:ext>
            </a:extLst>
          </p:cNvPr>
          <p:cNvGrpSpPr/>
          <p:nvPr/>
        </p:nvGrpSpPr>
        <p:grpSpPr>
          <a:xfrm>
            <a:off x="8604083" y="5670761"/>
            <a:ext cx="88200" cy="368332"/>
            <a:chOff x="1322451" y="3069771"/>
            <a:chExt cx="234886" cy="7457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38DACC-21BB-4CBB-AA12-AF0D86F6A83B}"/>
                </a:ext>
              </a:extLst>
            </p:cNvPr>
            <p:cNvSpPr/>
            <p:nvPr/>
          </p:nvSpPr>
          <p:spPr>
            <a:xfrm>
              <a:off x="1322451" y="3069771"/>
              <a:ext cx="180975" cy="745714"/>
            </a:xfrm>
            <a:prstGeom prst="rect">
              <a:avLst/>
            </a:prstGeom>
            <a:solidFill>
              <a:srgbClr val="E483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C8A6297-9FD1-4D57-8D56-662FF08100AF}"/>
                </a:ext>
              </a:extLst>
            </p:cNvPr>
            <p:cNvSpPr/>
            <p:nvPr/>
          </p:nvSpPr>
          <p:spPr>
            <a:xfrm>
              <a:off x="1376362" y="3069771"/>
              <a:ext cx="180975" cy="745714"/>
            </a:xfrm>
            <a:prstGeom prst="rect">
              <a:avLst/>
            </a:prstGeom>
            <a:solidFill>
              <a:srgbClr val="BD5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5A99D38-DB99-4E4D-9F70-A7EB3C4DFA94}"/>
              </a:ext>
            </a:extLst>
          </p:cNvPr>
          <p:cNvSpPr txBox="1"/>
          <p:nvPr/>
        </p:nvSpPr>
        <p:spPr>
          <a:xfrm>
            <a:off x="7818885" y="5703323"/>
            <a:ext cx="76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+mj-lt"/>
              </a:rPr>
              <a:t>Funding</a:t>
            </a:r>
            <a:endParaRPr lang="en-GB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30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0C3BB-4602-44DD-8C95-474E65061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Where are we now?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81682-383F-426A-964E-B2DF63D79C0B}"/>
              </a:ext>
            </a:extLst>
          </p:cNvPr>
          <p:cNvSpPr txBox="1"/>
          <p:nvPr/>
        </p:nvSpPr>
        <p:spPr>
          <a:xfrm>
            <a:off x="8757734" y="1909767"/>
            <a:ext cx="216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sz="2000" dirty="0"/>
              <a:t>Proto-</a:t>
            </a:r>
            <a:r>
              <a:rPr lang="en-NL" sz="2000" dirty="0" err="1"/>
              <a:t>Kitaev</a:t>
            </a:r>
            <a:r>
              <a:rPr lang="en-NL" sz="2000" dirty="0"/>
              <a:t> chain:</a:t>
            </a:r>
          </a:p>
          <a:p>
            <a:pPr algn="ctr"/>
            <a:r>
              <a:rPr lang="en-NL" sz="1600" dirty="0" err="1"/>
              <a:t>Bordin</a:t>
            </a:r>
            <a:r>
              <a:rPr lang="en-NL" sz="1600" dirty="0"/>
              <a:t> et al. D65.00007</a:t>
            </a:r>
          </a:p>
          <a:p>
            <a:pPr algn="ctr"/>
            <a:r>
              <a:rPr lang="en-NL" sz="1600" dirty="0" err="1"/>
              <a:t>Dvir</a:t>
            </a:r>
            <a:r>
              <a:rPr lang="en-NL" sz="1600" dirty="0"/>
              <a:t> et al. D65.00008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0665B3-1DD0-4587-8C29-0DF39E02D775}"/>
              </a:ext>
            </a:extLst>
          </p:cNvPr>
          <p:cNvGrpSpPr/>
          <p:nvPr/>
        </p:nvGrpSpPr>
        <p:grpSpPr>
          <a:xfrm>
            <a:off x="730715" y="1879642"/>
            <a:ext cx="3107780" cy="2149441"/>
            <a:chOff x="594082" y="2346305"/>
            <a:chExt cx="4430516" cy="308900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2440CD0-F74A-45B7-92B9-FB1910B2E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4812" y="3040582"/>
              <a:ext cx="3809786" cy="239472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A4980B-0E6A-49EE-AA92-0C25FD6393C9}"/>
                </a:ext>
              </a:extLst>
            </p:cNvPr>
            <p:cNvSpPr txBox="1"/>
            <p:nvPr/>
          </p:nvSpPr>
          <p:spPr>
            <a:xfrm>
              <a:off x="594082" y="2718860"/>
              <a:ext cx="1745949" cy="663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superconducting</a:t>
              </a:r>
              <a:br>
                <a:rPr lang="en-US" sz="1200" dirty="0"/>
              </a:br>
              <a:r>
                <a:rPr lang="en-US" sz="1200" dirty="0"/>
                <a:t>island</a:t>
              </a:r>
              <a:endParaRPr lang="en-GB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8AFD3-1E86-47FB-B48F-ECD9439CDAE5}"/>
                </a:ext>
              </a:extLst>
            </p:cNvPr>
            <p:cNvSpPr txBox="1"/>
            <p:nvPr/>
          </p:nvSpPr>
          <p:spPr>
            <a:xfrm>
              <a:off x="1904735" y="2346305"/>
              <a:ext cx="1671449" cy="663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semiconducting</a:t>
              </a:r>
            </a:p>
            <a:p>
              <a:pPr algn="ctr"/>
              <a:r>
                <a:rPr lang="en-US" sz="1200" dirty="0"/>
                <a:t>dot</a:t>
              </a:r>
              <a:endParaRPr lang="en-GB" sz="1200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30FF475-9F45-489D-A0FD-4D819771F122}"/>
                </a:ext>
              </a:extLst>
            </p:cNvPr>
            <p:cNvCxnSpPr>
              <a:cxnSpLocks/>
            </p:cNvCxnSpPr>
            <p:nvPr/>
          </p:nvCxnSpPr>
          <p:spPr>
            <a:xfrm>
              <a:off x="2876846" y="2954151"/>
              <a:ext cx="635974" cy="836012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E896F4D-1043-4ECA-A34E-84F55EE75EA2}"/>
                </a:ext>
              </a:extLst>
            </p:cNvPr>
            <p:cNvCxnSpPr>
              <a:cxnSpLocks/>
            </p:cNvCxnSpPr>
            <p:nvPr/>
          </p:nvCxnSpPr>
          <p:spPr>
            <a:xfrm>
              <a:off x="1832346" y="3176749"/>
              <a:ext cx="428069" cy="452697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78C777-A461-4322-B03C-56E00B15A714}"/>
              </a:ext>
            </a:extLst>
          </p:cNvPr>
          <p:cNvGrpSpPr/>
          <p:nvPr/>
        </p:nvGrpSpPr>
        <p:grpSpPr>
          <a:xfrm>
            <a:off x="1279677" y="4376766"/>
            <a:ext cx="2264496" cy="1482299"/>
            <a:chOff x="5464778" y="2659144"/>
            <a:chExt cx="1847850" cy="130492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AD5FFF2-A508-469A-A567-858D4A173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64778" y="2659144"/>
              <a:ext cx="1847850" cy="13049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0BF957-9559-4FF5-BF88-00FA74CD28F3}"/>
                </a:ext>
              </a:extLst>
            </p:cNvPr>
            <p:cNvSpPr txBox="1"/>
            <p:nvPr/>
          </p:nvSpPr>
          <p:spPr>
            <a:xfrm>
              <a:off x="6694732" y="2929284"/>
              <a:ext cx="516948" cy="230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>
                  <a:solidFill>
                    <a:srgbClr val="C00000"/>
                  </a:solidFill>
                </a:rPr>
                <a:t>kT</a:t>
              </a:r>
              <a:r>
                <a:rPr lang="pl-PL" sz="1100" i="1" dirty="0">
                  <a:solidFill>
                    <a:srgbClr val="C00000"/>
                  </a:solidFill>
                </a:rPr>
                <a:t> </a:t>
              </a:r>
              <a:r>
                <a:rPr lang="pl-PL" sz="1100" dirty="0" err="1">
                  <a:solidFill>
                    <a:srgbClr val="C00000"/>
                  </a:solidFill>
                </a:rPr>
                <a:t>ln</a:t>
              </a:r>
              <a:r>
                <a:rPr lang="pl-PL" sz="1100" dirty="0">
                  <a:solidFill>
                    <a:srgbClr val="C00000"/>
                  </a:solidFill>
                </a:rPr>
                <a:t>(</a:t>
              </a:r>
              <a:r>
                <a:rPr lang="pl-PL" sz="1100" i="1" dirty="0">
                  <a:solidFill>
                    <a:srgbClr val="C00000"/>
                  </a:solidFill>
                </a:rPr>
                <a:t>N</a:t>
              </a:r>
              <a:r>
                <a:rPr lang="pl-PL" sz="1100" dirty="0">
                  <a:solidFill>
                    <a:srgbClr val="C00000"/>
                  </a:solidFill>
                </a:rPr>
                <a:t>)</a:t>
              </a:r>
              <a:endParaRPr lang="en-GB" sz="11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3332F08-5754-405E-B6FB-79870C1D3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382" y="4376766"/>
            <a:ext cx="2069270" cy="16101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D4755F-C378-4697-ABA7-E04F0400E9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6601" y="2913266"/>
            <a:ext cx="2366832" cy="14635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25ACB5D-7108-45D6-8FEA-6B1A368066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90099" y="2311428"/>
            <a:ext cx="1858858" cy="3401829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9B8CBD9-AAB8-48AB-B0DF-882491D059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9123" y="2506452"/>
            <a:ext cx="1825451" cy="32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B782-8E7D-4303-B7D8-E2427F5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we’ve been?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BD9632-B8A8-4B92-A4E3-5686BAC79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325" y="2766000"/>
            <a:ext cx="2200276" cy="210006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B207B-BC7E-4843-88B0-B9895122E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63" y="3545900"/>
            <a:ext cx="226562" cy="540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D75E9D-8DA2-455C-B8A6-6CE740B09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954" y="4866064"/>
            <a:ext cx="636118" cy="235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6C0007-1851-4EDB-97CE-646FFE0DD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80" y="2283661"/>
            <a:ext cx="2076200" cy="30367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1707E1-F9FD-4EB7-B0F6-CACA758A571C}"/>
              </a:ext>
            </a:extLst>
          </p:cNvPr>
          <p:cNvSpPr txBox="1"/>
          <p:nvPr/>
        </p:nvSpPr>
        <p:spPr>
          <a:xfrm>
            <a:off x="1631724" y="5387965"/>
            <a:ext cx="361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 et al. Nat. Nano. 9, 79–84 (2014)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1AE73A-3B4C-49FF-8E4E-7297E2AA8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30" y="3038911"/>
            <a:ext cx="2149702" cy="14845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4579EA-9759-49E8-96EA-1F240D8A9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918" y="2831840"/>
            <a:ext cx="2851036" cy="199475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5C40019-5B57-4C3A-A9DD-D0E5DAE5FF28}"/>
              </a:ext>
            </a:extLst>
          </p:cNvPr>
          <p:cNvSpPr/>
          <p:nvPr/>
        </p:nvSpPr>
        <p:spPr>
          <a:xfrm>
            <a:off x="10928032" y="2709084"/>
            <a:ext cx="455295" cy="287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8E9AF5-F881-45A1-9A3B-0780FEBF99CC}"/>
              </a:ext>
            </a:extLst>
          </p:cNvPr>
          <p:cNvSpPr txBox="1"/>
          <p:nvPr/>
        </p:nvSpPr>
        <p:spPr>
          <a:xfrm>
            <a:off x="7085496" y="4818504"/>
            <a:ext cx="313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Saldana et al. arXiv:2101.10794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20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3ADF2D-F4D4-4DED-8281-BDA45F35C54E}"/>
              </a:ext>
            </a:extLst>
          </p:cNvPr>
          <p:cNvSpPr/>
          <p:nvPr/>
        </p:nvSpPr>
        <p:spPr>
          <a:xfrm>
            <a:off x="7660429" y="587829"/>
            <a:ext cx="3582955" cy="3202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7C8C3-75EB-4BF7-8A8D-476D9868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measurement scheme</a:t>
            </a:r>
            <a:endParaRPr lang="en-GB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293DFBD-A05F-49B4-8FB6-2F0EE6AEF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4812" y="3040582"/>
            <a:ext cx="3809786" cy="239472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A59A19D-E859-4B1F-9F5B-2D5B14693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9942" y="3979843"/>
            <a:ext cx="3085738" cy="191816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F506BD1-950A-4A75-9961-15EB75365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0662" y="1353059"/>
            <a:ext cx="2596008" cy="22316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544B44-ACE6-4CFA-9ADB-FC1498D4441A}"/>
              </a:ext>
            </a:extLst>
          </p:cNvPr>
          <p:cNvSpPr txBox="1"/>
          <p:nvPr/>
        </p:nvSpPr>
        <p:spPr>
          <a:xfrm>
            <a:off x="509636" y="2773615"/>
            <a:ext cx="1751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superconducting</a:t>
            </a:r>
            <a:br>
              <a:rPr lang="en-US" dirty="0"/>
            </a:br>
            <a:r>
              <a:rPr lang="en-US" dirty="0"/>
              <a:t>island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C86E5-181A-4826-A7D9-0B8AE115B452}"/>
              </a:ext>
            </a:extLst>
          </p:cNvPr>
          <p:cNvSpPr txBox="1"/>
          <p:nvPr/>
        </p:nvSpPr>
        <p:spPr>
          <a:xfrm>
            <a:off x="1634516" y="2127284"/>
            <a:ext cx="166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semiconducting</a:t>
            </a:r>
          </a:p>
          <a:p>
            <a:pPr algn="ctr"/>
            <a:r>
              <a:rPr lang="en-US" dirty="0"/>
              <a:t>dot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8A8CAA1-77BF-4351-9E9E-A77D4C97CA00}"/>
              </a:ext>
            </a:extLst>
          </p:cNvPr>
          <p:cNvCxnSpPr>
            <a:cxnSpLocks/>
          </p:cNvCxnSpPr>
          <p:nvPr/>
        </p:nvCxnSpPr>
        <p:spPr>
          <a:xfrm>
            <a:off x="2468880" y="2777395"/>
            <a:ext cx="1043940" cy="101276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BDAED8-D2CE-4D32-A01E-E3C5354DA82F}"/>
              </a:ext>
            </a:extLst>
          </p:cNvPr>
          <p:cNvCxnSpPr>
            <a:cxnSpLocks/>
          </p:cNvCxnSpPr>
          <p:nvPr/>
        </p:nvCxnSpPr>
        <p:spPr>
          <a:xfrm>
            <a:off x="1832346" y="3176749"/>
            <a:ext cx="428069" cy="45269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833E224-6644-412A-904E-04D63E55AE18}"/>
              </a:ext>
            </a:extLst>
          </p:cNvPr>
          <p:cNvSpPr txBox="1"/>
          <p:nvPr/>
        </p:nvSpPr>
        <p:spPr>
          <a:xfrm>
            <a:off x="9022907" y="926260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0</a:t>
            </a:r>
            <a:r>
              <a:rPr lang="en-US" dirty="0"/>
              <a:t> = 368 MHz</a:t>
            </a:r>
            <a:endParaRPr lang="en-GB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1B03CAF-EA98-4017-A4F8-9586092D5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77819" y="2845240"/>
            <a:ext cx="2723002" cy="18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8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73AE-AB66-4491-8567-629243D1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charge stability diagrams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9ADEA8-EE2B-4270-8787-71F98A2AC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9308" y="2454781"/>
            <a:ext cx="3137388" cy="330697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653C0CB-E77F-4156-B669-76F3C9E5A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7006" y="2705353"/>
            <a:ext cx="798674" cy="162807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CED2407-330B-480D-8551-1DD23B0FB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2517" y="1918190"/>
            <a:ext cx="4877807" cy="190069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2F06061-633B-4B1F-A403-75D2A11194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860" y="3989462"/>
            <a:ext cx="2446974" cy="224780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7EDDA1E-0BFC-4D8D-8BB5-A24B25FF4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10901" y="4011874"/>
            <a:ext cx="2723002" cy="18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7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765F-EFF3-416D-B9BB-33B3D31F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149840" cy="1450757"/>
          </a:xfrm>
        </p:spPr>
        <p:txBody>
          <a:bodyPr>
            <a:normAutofit/>
          </a:bodyPr>
          <a:lstStyle/>
          <a:p>
            <a:r>
              <a:rPr lang="en-US" sz="4000" dirty="0"/>
              <a:t>Depleting the semiconductor under the aluminum</a:t>
            </a:r>
            <a:endParaRPr lang="en-GB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3A606-DC4E-412F-B15A-88BFB0082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5279" y="4435345"/>
            <a:ext cx="2495878" cy="1762552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5225F22-1B40-4894-A9A3-FB3F5518E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45279" y="4435345"/>
            <a:ext cx="2495878" cy="176255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83AB452-FE23-4EDA-ABA9-152BE1D4B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5279" y="4435345"/>
            <a:ext cx="2495878" cy="176255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6A5FC30-7B61-465E-991B-C14A01BF3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0390" y="4435345"/>
            <a:ext cx="2495878" cy="17625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B7290C3-DD75-4762-B3E9-19712E5E0E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2699" y="1903193"/>
            <a:ext cx="2303874" cy="242840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4E8F765-4E32-43C8-946E-2F17F75231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78610" y="1903193"/>
            <a:ext cx="2092168" cy="242840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6582B30-A620-4EBA-9DEE-1E50F6F828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24168" y="1927931"/>
            <a:ext cx="2067260" cy="242841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7DA4588-0C61-4895-9154-8CCAA50BCA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12817" y="2580413"/>
            <a:ext cx="647574" cy="1320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E6F19-4EDD-463C-8362-9E8B16B1FAB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46425" y="2295332"/>
            <a:ext cx="2032634" cy="30439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6D9C29-C87A-469F-80CE-E9666C401093}"/>
              </a:ext>
            </a:extLst>
          </p:cNvPr>
          <p:cNvSpPr txBox="1"/>
          <p:nvPr/>
        </p:nvSpPr>
        <p:spPr>
          <a:xfrm>
            <a:off x="8588272" y="5339324"/>
            <a:ext cx="2716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Lee et al.</a:t>
            </a:r>
          </a:p>
          <a:p>
            <a:pPr algn="ctr"/>
            <a:r>
              <a:rPr lang="en-US" dirty="0"/>
              <a:t>Nat. Nano. 9, 79–84 (2014)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DBE55D-0FBB-4AD4-9801-325A07F01948}"/>
              </a:ext>
            </a:extLst>
          </p:cNvPr>
          <p:cNvGrpSpPr/>
          <p:nvPr/>
        </p:nvGrpSpPr>
        <p:grpSpPr>
          <a:xfrm>
            <a:off x="8176132" y="3117395"/>
            <a:ext cx="3373220" cy="2428411"/>
            <a:chOff x="429540" y="2127284"/>
            <a:chExt cx="4595058" cy="3308022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25F9582D-6895-4C6B-A2BD-CDCB93B72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14812" y="3040582"/>
              <a:ext cx="3809786" cy="23947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C359C-A4CF-4B25-83C9-93EC82382757}"/>
                </a:ext>
              </a:extLst>
            </p:cNvPr>
            <p:cNvSpPr txBox="1"/>
            <p:nvPr/>
          </p:nvSpPr>
          <p:spPr>
            <a:xfrm>
              <a:off x="429540" y="2773615"/>
              <a:ext cx="1912081" cy="712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superconducting</a:t>
              </a:r>
              <a:br>
                <a:rPr lang="en-US" sz="1400" dirty="0"/>
              </a:br>
              <a:r>
                <a:rPr lang="en-US" sz="1400" dirty="0"/>
                <a:t>island</a:t>
              </a:r>
              <a:endParaRPr lang="en-GB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299347-BC48-4FC9-BC6E-3B53722DB31B}"/>
                </a:ext>
              </a:extLst>
            </p:cNvPr>
            <p:cNvSpPr txBox="1"/>
            <p:nvPr/>
          </p:nvSpPr>
          <p:spPr>
            <a:xfrm>
              <a:off x="1556906" y="2127284"/>
              <a:ext cx="1823949" cy="712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semiconducting</a:t>
              </a:r>
            </a:p>
            <a:p>
              <a:pPr algn="ctr"/>
              <a:r>
                <a:rPr lang="en-US" sz="1400" dirty="0"/>
                <a:t>dot</a:t>
              </a:r>
              <a:endParaRPr lang="en-GB" sz="14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26D8E88-7874-463B-ADCC-E3D2D312129F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80" y="2777395"/>
              <a:ext cx="1043940" cy="1012768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1385F98-0188-41B6-B847-C44B0D6439DE}"/>
                </a:ext>
              </a:extLst>
            </p:cNvPr>
            <p:cNvCxnSpPr>
              <a:cxnSpLocks/>
            </p:cNvCxnSpPr>
            <p:nvPr/>
          </p:nvCxnSpPr>
          <p:spPr>
            <a:xfrm>
              <a:off x="1832346" y="3176749"/>
              <a:ext cx="428069" cy="452697"/>
            </a:xfrm>
            <a:prstGeom prst="straightConnector1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868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E2B3-002C-4DE5-BDD2-445DAE21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the tunneling rate</a:t>
            </a:r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3D7D99-BB0D-4BA1-848A-9EBC05D6430F}"/>
              </a:ext>
            </a:extLst>
          </p:cNvPr>
          <p:cNvGrpSpPr/>
          <p:nvPr/>
        </p:nvGrpSpPr>
        <p:grpSpPr>
          <a:xfrm>
            <a:off x="6721524" y="2781336"/>
            <a:ext cx="3023187" cy="2134017"/>
            <a:chOff x="5172075" y="2776537"/>
            <a:chExt cx="1847850" cy="1304925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2C6D639-6B1C-4340-BC9A-3C531A0C2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72075" y="2776537"/>
              <a:ext cx="1847850" cy="13049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4CB36D-E4E8-48C9-A856-E25862D066AF}"/>
                </a:ext>
              </a:extLst>
            </p:cNvPr>
            <p:cNvSpPr txBox="1"/>
            <p:nvPr/>
          </p:nvSpPr>
          <p:spPr>
            <a:xfrm>
              <a:off x="6402029" y="3046677"/>
              <a:ext cx="510670" cy="20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err="1">
                  <a:solidFill>
                    <a:srgbClr val="C00000"/>
                  </a:solidFill>
                </a:rPr>
                <a:t>kT</a:t>
              </a:r>
              <a:r>
                <a:rPr lang="pl-PL" sz="1600" i="1" dirty="0">
                  <a:solidFill>
                    <a:srgbClr val="C00000"/>
                  </a:solidFill>
                </a:rPr>
                <a:t> </a:t>
              </a:r>
              <a:r>
                <a:rPr lang="pl-PL" sz="1600" dirty="0" err="1">
                  <a:solidFill>
                    <a:srgbClr val="C00000"/>
                  </a:solidFill>
                </a:rPr>
                <a:t>ln</a:t>
              </a:r>
              <a:r>
                <a:rPr lang="pl-PL" sz="1600" dirty="0">
                  <a:solidFill>
                    <a:srgbClr val="C00000"/>
                  </a:solidFill>
                </a:rPr>
                <a:t>(</a:t>
              </a:r>
              <a:r>
                <a:rPr lang="pl-PL" sz="1600" i="1" dirty="0">
                  <a:solidFill>
                    <a:srgbClr val="C00000"/>
                  </a:solidFill>
                </a:rPr>
                <a:t>N</a:t>
              </a:r>
              <a:r>
                <a:rPr lang="pl-PL" sz="1600" dirty="0">
                  <a:solidFill>
                    <a:srgbClr val="C00000"/>
                  </a:solidFill>
                </a:rPr>
                <a:t>)</a:t>
              </a:r>
              <a:endParaRPr lang="en-GB" sz="16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44" name="Graphic 43">
            <a:extLst>
              <a:ext uri="{FF2B5EF4-FFF2-40B4-BE49-F238E27FC236}">
                <a16:creationId xmlns:a16="http://schemas.microsoft.com/office/drawing/2014/main" id="{815BE414-CB68-4165-9012-3DBCA1006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2159" y="1984248"/>
            <a:ext cx="2143519" cy="392277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E7C51B1-B0E6-40DC-B646-254B89D68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2159" y="1984248"/>
            <a:ext cx="2143519" cy="392277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B8DFA71-2B51-40CB-A3DA-8B62F5628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2226" y="2022551"/>
            <a:ext cx="2144843" cy="39581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446E67-0BAC-4F1D-9C90-617823087AB4}"/>
              </a:ext>
            </a:extLst>
          </p:cNvPr>
          <p:cNvGrpSpPr/>
          <p:nvPr/>
        </p:nvGrpSpPr>
        <p:grpSpPr>
          <a:xfrm>
            <a:off x="5638637" y="1940911"/>
            <a:ext cx="4703748" cy="4269157"/>
            <a:chOff x="5638637" y="1940911"/>
            <a:chExt cx="4703748" cy="42691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2458C8-9B8D-43C0-8493-D5FDB1C2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0876" y="3708179"/>
              <a:ext cx="2110923" cy="192802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437DD9-A96D-4B41-A6E4-6B8841FDA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43463" y="1940911"/>
              <a:ext cx="1966130" cy="1844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4603ED-9689-4E99-A9A5-C52AF61C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76408" y="5654463"/>
              <a:ext cx="617273" cy="24386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31A06B-DE7C-4BEC-B24A-58AD8E8E1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80243" y="2511352"/>
              <a:ext cx="304826" cy="6020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EA07BF9-90E3-4293-8F0F-4C8630D34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38637" y="4419744"/>
              <a:ext cx="304826" cy="6020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276B711-5EB0-4AD6-B1D1-CDF7A388E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01945" y="3848344"/>
              <a:ext cx="2140440" cy="182872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ABE7D5-FFED-40DC-ABF7-87EB6BCBE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33117" y="1969084"/>
              <a:ext cx="2109268" cy="181833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C5A03D-55EE-4FA1-907F-8C1C36B3F1D3}"/>
                </a:ext>
              </a:extLst>
            </p:cNvPr>
            <p:cNvSpPr txBox="1"/>
            <p:nvPr/>
          </p:nvSpPr>
          <p:spPr>
            <a:xfrm>
              <a:off x="6619250" y="5840736"/>
              <a:ext cx="3616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Lee et al. Nat. Nano. 9, 79–84 (2014)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1290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B812-A856-4ACC-A2FE-52FA53BB3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Anderson impurity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1B8BE-7BAD-4C5A-AD0A-0D254A394079}"/>
                  </a:ext>
                </a:extLst>
              </p:cNvPr>
              <p:cNvSpPr txBox="1"/>
              <p:nvPr/>
            </p:nvSpPr>
            <p:spPr>
              <a:xfrm>
                <a:off x="1560739" y="2023614"/>
                <a:ext cx="9070521" cy="7704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0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↑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↓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GB" sz="2000"/>
                                <m:t>†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l-G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↓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GB" sz="2000"/>
                                <m:t>†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.)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l-GR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l-G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GB" sz="2000"/>
                                <m:t>†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.)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1B8BE-7BAD-4C5A-AD0A-0D254A394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39" y="2023614"/>
                <a:ext cx="9070521" cy="770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A8509EA-8FFF-4818-843B-ADFCB5AE87C7}"/>
              </a:ext>
            </a:extLst>
          </p:cNvPr>
          <p:cNvSpPr txBox="1"/>
          <p:nvPr/>
        </p:nvSpPr>
        <p:spPr>
          <a:xfrm>
            <a:off x="2901972" y="3829670"/>
            <a:ext cx="2720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https://github.com/rokzitko/nrgljubljana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C5EFED-CEC1-47B5-9642-F6A4E9324C97}"/>
              </a:ext>
            </a:extLst>
          </p:cNvPr>
          <p:cNvSpPr txBox="1"/>
          <p:nvPr/>
        </p:nvSpPr>
        <p:spPr>
          <a:xfrm>
            <a:off x="1486616" y="3189590"/>
            <a:ext cx="5550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Eigenstates calculated using projected NRG method</a:t>
            </a:r>
          </a:p>
          <a:p>
            <a:pPr algn="ctr"/>
            <a:r>
              <a:rPr lang="en-US" sz="2000" dirty="0"/>
              <a:t>(with fixed parity)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8D8DFA-D05F-475E-B41F-DDAB05F4843B}"/>
              </a:ext>
            </a:extLst>
          </p:cNvPr>
          <p:cNvSpPr txBox="1"/>
          <p:nvPr/>
        </p:nvSpPr>
        <p:spPr>
          <a:xfrm>
            <a:off x="2454261" y="4447902"/>
            <a:ext cx="408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Quantum capacitance contribution</a:t>
            </a:r>
            <a:br>
              <a:rPr lang="en-US" sz="2000" dirty="0"/>
            </a:br>
            <a:r>
              <a:rPr lang="en-US" sz="2000" dirty="0"/>
              <a:t>from thermally-occupied eigenstates: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261345-9CAB-400F-86C8-18B6A82A5469}"/>
                  </a:ext>
                </a:extLst>
              </p:cNvPr>
              <p:cNvSpPr txBox="1"/>
              <p:nvPr/>
            </p:nvSpPr>
            <p:spPr>
              <a:xfrm>
                <a:off x="2992868" y="5115918"/>
                <a:ext cx="2951769" cy="1019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GB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261345-9CAB-400F-86C8-18B6A82A5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68" y="5115918"/>
                <a:ext cx="2951769" cy="10193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894A44F-3A4F-43DA-B3EB-9F315B768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2674" y="3543212"/>
            <a:ext cx="3022414" cy="2134384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C953D6-4FFB-4925-BA20-CBA214988060}"/>
              </a:ext>
            </a:extLst>
          </p:cNvPr>
          <p:cNvGrpSpPr/>
          <p:nvPr/>
        </p:nvGrpSpPr>
        <p:grpSpPr>
          <a:xfrm>
            <a:off x="7862674" y="3543212"/>
            <a:ext cx="3022414" cy="2134384"/>
            <a:chOff x="5172075" y="2776537"/>
            <a:chExt cx="1847850" cy="130492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8014EE7-0169-4D86-ABEA-59E1E5431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72075" y="2776537"/>
              <a:ext cx="1847850" cy="130492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84B724-660C-44EF-9D50-9DB74BABB995}"/>
                </a:ext>
              </a:extLst>
            </p:cNvPr>
            <p:cNvSpPr txBox="1"/>
            <p:nvPr/>
          </p:nvSpPr>
          <p:spPr>
            <a:xfrm>
              <a:off x="6399499" y="3072891"/>
              <a:ext cx="468293" cy="18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err="1">
                  <a:solidFill>
                    <a:srgbClr val="C00000"/>
                  </a:solidFill>
                </a:rPr>
                <a:t>kT</a:t>
              </a:r>
              <a:r>
                <a:rPr lang="pl-PL" sz="1600" i="1" dirty="0">
                  <a:solidFill>
                    <a:srgbClr val="C00000"/>
                  </a:solidFill>
                </a:rPr>
                <a:t> </a:t>
              </a:r>
              <a:r>
                <a:rPr lang="pl-PL" sz="1600" dirty="0" err="1">
                  <a:solidFill>
                    <a:srgbClr val="C00000"/>
                  </a:solidFill>
                </a:rPr>
                <a:t>ln</a:t>
              </a:r>
              <a:r>
                <a:rPr lang="pl-PL" sz="1600" dirty="0">
                  <a:solidFill>
                    <a:srgbClr val="C00000"/>
                  </a:solidFill>
                </a:rPr>
                <a:t>(</a:t>
              </a:r>
              <a:r>
                <a:rPr lang="pl-PL" sz="1600" i="1" dirty="0">
                  <a:solidFill>
                    <a:srgbClr val="C00000"/>
                  </a:solidFill>
                </a:rPr>
                <a:t>N</a:t>
              </a:r>
              <a:r>
                <a:rPr lang="pl-PL" sz="1600" dirty="0">
                  <a:solidFill>
                    <a:srgbClr val="C00000"/>
                  </a:solidFill>
                </a:rPr>
                <a:t>)</a:t>
              </a:r>
              <a:endParaRPr lang="en-GB" sz="16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28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06A2DF-0C71-4A80-9B5D-629B9C4FD150}"/>
              </a:ext>
            </a:extLst>
          </p:cNvPr>
          <p:cNvSpPr/>
          <p:nvPr/>
        </p:nvSpPr>
        <p:spPr>
          <a:xfrm>
            <a:off x="7735078" y="373224"/>
            <a:ext cx="3778898" cy="207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EE2B3-002C-4DE5-BDD2-445DAE21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the tunneling rate</a:t>
            </a:r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63D7D99-BB0D-4BA1-848A-9EBC05D6430F}"/>
              </a:ext>
            </a:extLst>
          </p:cNvPr>
          <p:cNvGrpSpPr/>
          <p:nvPr/>
        </p:nvGrpSpPr>
        <p:grpSpPr>
          <a:xfrm>
            <a:off x="8218813" y="1257064"/>
            <a:ext cx="3023187" cy="2134017"/>
            <a:chOff x="5172075" y="2776537"/>
            <a:chExt cx="1847850" cy="1304925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2C6D639-6B1C-4340-BC9A-3C531A0C2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72075" y="2776537"/>
              <a:ext cx="1847850" cy="130492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4CB36D-E4E8-48C9-A856-E25862D066AF}"/>
                </a:ext>
              </a:extLst>
            </p:cNvPr>
            <p:cNvSpPr txBox="1"/>
            <p:nvPr/>
          </p:nvSpPr>
          <p:spPr>
            <a:xfrm>
              <a:off x="6402029" y="3046677"/>
              <a:ext cx="509691" cy="207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err="1">
                  <a:solidFill>
                    <a:srgbClr val="C00000"/>
                  </a:solidFill>
                </a:rPr>
                <a:t>kT</a:t>
              </a:r>
              <a:r>
                <a:rPr lang="pl-PL" sz="1600" i="1" dirty="0">
                  <a:solidFill>
                    <a:srgbClr val="C00000"/>
                  </a:solidFill>
                </a:rPr>
                <a:t> </a:t>
              </a:r>
              <a:r>
                <a:rPr lang="pl-PL" sz="1600" dirty="0" err="1">
                  <a:solidFill>
                    <a:srgbClr val="C00000"/>
                  </a:solidFill>
                </a:rPr>
                <a:t>ln</a:t>
              </a:r>
              <a:r>
                <a:rPr lang="pl-PL" sz="1600" dirty="0">
                  <a:solidFill>
                    <a:srgbClr val="C00000"/>
                  </a:solidFill>
                </a:rPr>
                <a:t>(</a:t>
              </a:r>
              <a:r>
                <a:rPr lang="pl-PL" sz="1600" i="1" dirty="0">
                  <a:solidFill>
                    <a:srgbClr val="C00000"/>
                  </a:solidFill>
                </a:rPr>
                <a:t>N</a:t>
              </a:r>
              <a:r>
                <a:rPr lang="pl-PL" sz="1600" dirty="0">
                  <a:solidFill>
                    <a:srgbClr val="C00000"/>
                  </a:solidFill>
                </a:rPr>
                <a:t>)</a:t>
              </a:r>
              <a:endParaRPr lang="en-GB" sz="16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44" name="Graphic 43">
            <a:extLst>
              <a:ext uri="{FF2B5EF4-FFF2-40B4-BE49-F238E27FC236}">
                <a16:creationId xmlns:a16="http://schemas.microsoft.com/office/drawing/2014/main" id="{815BE414-CB68-4165-9012-3DBCA1006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653" y="1984248"/>
            <a:ext cx="2143519" cy="39227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F6F721-53F3-48E9-8782-1BA0C382DB79}"/>
              </a:ext>
            </a:extLst>
          </p:cNvPr>
          <p:cNvSpPr/>
          <p:nvPr/>
        </p:nvSpPr>
        <p:spPr>
          <a:xfrm>
            <a:off x="5798212" y="2140010"/>
            <a:ext cx="293479" cy="3112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8289C0-5304-46FE-8C8C-64F1BE7748E3}"/>
              </a:ext>
            </a:extLst>
          </p:cNvPr>
          <p:cNvSpPr/>
          <p:nvPr/>
        </p:nvSpPr>
        <p:spPr>
          <a:xfrm>
            <a:off x="3476445" y="2149955"/>
            <a:ext cx="295257" cy="5759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2DFD8C1-BDF5-434C-B021-CA9598743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0577" y="2208428"/>
            <a:ext cx="2104995" cy="370323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17747FB-E64B-4701-A213-B46087EE4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63028" y="2189564"/>
            <a:ext cx="1611230" cy="3664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89B83C-0090-4FAB-A226-772BD7880618}"/>
              </a:ext>
            </a:extLst>
          </p:cNvPr>
          <p:cNvSpPr txBox="1"/>
          <p:nvPr/>
        </p:nvSpPr>
        <p:spPr>
          <a:xfrm>
            <a:off x="6820678" y="4935974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l-GR" i="1" dirty="0"/>
              <a:t>α</a:t>
            </a:r>
            <a:r>
              <a:rPr lang="en-US" i="1" dirty="0"/>
              <a:t>e</a:t>
            </a:r>
            <a:endParaRPr lang="en-GB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8D06FB-B6A7-4C2A-B761-8D256BF8C10C}"/>
                  </a:ext>
                </a:extLst>
              </p:cNvPr>
              <p:cNvSpPr txBox="1"/>
              <p:nvPr/>
            </p:nvSpPr>
            <p:spPr>
              <a:xfrm>
                <a:off x="8465328" y="4715571"/>
                <a:ext cx="2757806" cy="986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2,0)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(0,2)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l-GR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8D06FB-B6A7-4C2A-B761-8D256BF8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328" y="4715571"/>
                <a:ext cx="2757806" cy="9864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2EA583-03BF-457D-BFE6-B2AA58F50335}"/>
                  </a:ext>
                </a:extLst>
              </p:cNvPr>
              <p:cNvSpPr txBox="1"/>
              <p:nvPr/>
            </p:nvSpPr>
            <p:spPr>
              <a:xfrm>
                <a:off x="9058439" y="3701249"/>
                <a:ext cx="1504130" cy="854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2EA583-03BF-457D-BFE6-B2AA58F50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439" y="3701249"/>
                <a:ext cx="1504130" cy="854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55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5D6A-F389-4ADA-8C7B-C1859341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Sisyphus resistance at the charge transitions</a:t>
            </a:r>
            <a:endParaRPr lang="en-GB" sz="4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EA0B57-CE63-45BF-97FE-9673963FC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1539" y="4343543"/>
            <a:ext cx="2000748" cy="1719940"/>
          </a:xfrm>
          <a:prstGeom prst="rect">
            <a:avLst/>
          </a:prstGeom>
        </p:spPr>
      </p:pic>
      <p:pic>
        <p:nvPicPr>
          <p:cNvPr id="10" name="Picture 9" descr="A picture containing text, indoor, dark, screen&#10;&#10;Description automatically generated">
            <a:extLst>
              <a:ext uri="{FF2B5EF4-FFF2-40B4-BE49-F238E27FC236}">
                <a16:creationId xmlns:a16="http://schemas.microsoft.com/office/drawing/2014/main" id="{B16F5097-572A-4CDC-9811-B03B360EF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33" y="1985205"/>
            <a:ext cx="3929130" cy="4078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5ED6E2-1CA8-4A7F-A0BE-1DC2E76F6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247" y="2843479"/>
            <a:ext cx="2080440" cy="1767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26ABF3-E18F-41AA-AB05-E33EB18B6586}"/>
              </a:ext>
            </a:extLst>
          </p:cNvPr>
          <p:cNvSpPr txBox="1"/>
          <p:nvPr/>
        </p:nvSpPr>
        <p:spPr>
          <a:xfrm>
            <a:off x="8850472" y="4701659"/>
            <a:ext cx="2838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Esterli</a:t>
            </a:r>
            <a:r>
              <a:rPr lang="en-US" dirty="0"/>
              <a:t> et al.</a:t>
            </a:r>
          </a:p>
          <a:p>
            <a:pPr algn="ctr"/>
            <a:r>
              <a:rPr lang="en-US" dirty="0"/>
              <a:t>APL, 114, 253505 (2019)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50D2BB-13DD-4222-AA65-312FC4B50F2D}"/>
                  </a:ext>
                </a:extLst>
              </p:cNvPr>
              <p:cNvSpPr txBox="1"/>
              <p:nvPr/>
            </p:nvSpPr>
            <p:spPr>
              <a:xfrm>
                <a:off x="1097281" y="1888239"/>
                <a:ext cx="2495006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50D2BB-13DD-4222-AA65-312FC4B50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1" y="1888239"/>
                <a:ext cx="2495006" cy="622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55897C-C281-416C-9079-D4899D0D2271}"/>
              </a:ext>
            </a:extLst>
          </p:cNvPr>
          <p:cNvSpPr txBox="1"/>
          <p:nvPr/>
        </p:nvSpPr>
        <p:spPr>
          <a:xfrm>
            <a:off x="2635044" y="2896344"/>
            <a:ext cx="198349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Tunneling</a:t>
            </a:r>
            <a:br>
              <a:rPr lang="en-US" dirty="0"/>
            </a:br>
            <a:r>
              <a:rPr lang="en-US" dirty="0"/>
              <a:t>capacitance</a:t>
            </a:r>
          </a:p>
          <a:p>
            <a:pPr algn="ctr"/>
            <a:endParaRPr lang="en-US" sz="900" dirty="0"/>
          </a:p>
          <a:p>
            <a:pPr algn="ctr"/>
            <a:r>
              <a:rPr lang="en-US" dirty="0"/>
              <a:t>Sisyphus resistance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094A4B-762A-4889-BBC0-C8C02AFCBE96}"/>
              </a:ext>
            </a:extLst>
          </p:cNvPr>
          <p:cNvSpPr txBox="1"/>
          <p:nvPr/>
        </p:nvSpPr>
        <p:spPr>
          <a:xfrm>
            <a:off x="1097280" y="2896344"/>
            <a:ext cx="129400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Quantum</a:t>
            </a:r>
            <a:br>
              <a:rPr lang="en-US" dirty="0"/>
            </a:br>
            <a:r>
              <a:rPr lang="en-US" dirty="0"/>
              <a:t>capacitance</a:t>
            </a:r>
          </a:p>
          <a:p>
            <a:pPr algn="ctr"/>
            <a:endParaRPr lang="en-US" sz="900" dirty="0"/>
          </a:p>
          <a:p>
            <a:pPr algn="ctr"/>
            <a:r>
              <a:rPr lang="en-US" dirty="0"/>
              <a:t>No losses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579631-EBC0-4907-AED5-91B78B96D484}"/>
              </a:ext>
            </a:extLst>
          </p:cNvPr>
          <p:cNvCxnSpPr>
            <a:cxnSpLocks/>
          </p:cNvCxnSpPr>
          <p:nvPr/>
        </p:nvCxnSpPr>
        <p:spPr>
          <a:xfrm flipV="1">
            <a:off x="1903445" y="2435290"/>
            <a:ext cx="205273" cy="461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3BCB9F-3779-4B4D-9135-FB24E0A2B5FF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409250" y="2435290"/>
            <a:ext cx="217540" cy="4610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8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6" grpId="0"/>
      <p:bldP spid="16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350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Cambria Math</vt:lpstr>
      <vt:lpstr>Retrospect</vt:lpstr>
      <vt:lpstr>PowerPoint Presentation</vt:lpstr>
      <vt:lpstr>Where we’ve been?</vt:lpstr>
      <vt:lpstr>The measurement scheme</vt:lpstr>
      <vt:lpstr>Introducing the charge stability diagrams</vt:lpstr>
      <vt:lpstr>Depleting the semiconductor under the aluminum</vt:lpstr>
      <vt:lpstr>Tuning the tunneling rate</vt:lpstr>
      <vt:lpstr>Anderson impurity model</vt:lpstr>
      <vt:lpstr>Tuning the tunneling rate</vt:lpstr>
      <vt:lpstr>Sisyphus resistance at the charge transitions</vt:lpstr>
      <vt:lpstr>Where are we now?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 Malinowski</dc:creator>
  <cp:lastModifiedBy>Filip Malinowski</cp:lastModifiedBy>
  <cp:revision>122</cp:revision>
  <dcterms:created xsi:type="dcterms:W3CDTF">2021-02-19T10:51:02Z</dcterms:created>
  <dcterms:modified xsi:type="dcterms:W3CDTF">2022-03-07T12:21:57Z</dcterms:modified>
</cp:coreProperties>
</file>